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Garet" panose="020B0604020202020204" charset="0"/>
      <p:regular r:id="rId10"/>
    </p:embeddedFont>
    <p:embeddedFont>
      <p:font typeface="Garet Bold" panose="020B0604020202020204" charset="0"/>
      <p:regular r:id="rId11"/>
    </p:embeddedFont>
    <p:embeddedFont>
      <p:font typeface="Garet Bold Italics" panose="020B0604020202020204" charset="0"/>
      <p:regular r:id="rId12"/>
    </p:embeddedFont>
    <p:embeddedFont>
      <p:font typeface="Garet Italics"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AutoShape 3"/>
          <p:cNvSpPr/>
          <p:nvPr/>
        </p:nvSpPr>
        <p:spPr>
          <a:xfrm>
            <a:off x="0" y="6965403"/>
            <a:ext cx="6431188" cy="0"/>
          </a:xfrm>
          <a:prstGeom prst="line">
            <a:avLst/>
          </a:prstGeom>
          <a:ln w="47625" cap="flat">
            <a:solidFill>
              <a:srgbClr val="FFFFFF"/>
            </a:solidFill>
            <a:prstDash val="solid"/>
            <a:headEnd type="none" w="sm" len="sm"/>
            <a:tailEnd type="none" w="sm" len="sm"/>
          </a:ln>
        </p:spPr>
        <p:txBody>
          <a:bodyPr/>
          <a:lstStyle/>
          <a:p>
            <a:endParaRPr lang="en-US"/>
          </a:p>
        </p:txBody>
      </p:sp>
      <p:sp>
        <p:nvSpPr>
          <p:cNvPr id="4" name="TextBox 4"/>
          <p:cNvSpPr txBox="1"/>
          <p:nvPr/>
        </p:nvSpPr>
        <p:spPr>
          <a:xfrm>
            <a:off x="400050" y="5241441"/>
            <a:ext cx="17887950" cy="1462024"/>
          </a:xfrm>
          <a:prstGeom prst="rect">
            <a:avLst/>
          </a:prstGeom>
        </p:spPr>
        <p:txBody>
          <a:bodyPr lIns="0" tIns="0" rIns="0" bIns="0" rtlCol="0" anchor="t">
            <a:spAutoFit/>
          </a:bodyPr>
          <a:lstStyle/>
          <a:p>
            <a:pPr algn="l">
              <a:lnSpc>
                <a:spcPts val="5828"/>
              </a:lnSpc>
            </a:pPr>
            <a:r>
              <a:rPr lang="en-US" sz="4700" b="1">
                <a:solidFill>
                  <a:srgbClr val="FFFFFF"/>
                </a:solidFill>
                <a:latin typeface="Garet Bold"/>
                <a:ea typeface="Garet Bold"/>
                <a:cs typeface="Garet Bold"/>
                <a:sym typeface="Garet Bold"/>
              </a:rPr>
              <a:t>THE EVOLUTION OF COVID-19 IN THE STATE OF NEW YORK A VISUAL TIMELINE</a:t>
            </a:r>
          </a:p>
        </p:txBody>
      </p:sp>
      <p:sp>
        <p:nvSpPr>
          <p:cNvPr id="5" name="TextBox 5"/>
          <p:cNvSpPr txBox="1"/>
          <p:nvPr/>
        </p:nvSpPr>
        <p:spPr>
          <a:xfrm>
            <a:off x="514350" y="7293080"/>
            <a:ext cx="8623536" cy="2102612"/>
          </a:xfrm>
          <a:prstGeom prst="rect">
            <a:avLst/>
          </a:prstGeom>
        </p:spPr>
        <p:txBody>
          <a:bodyPr lIns="0" tIns="0" rIns="0" bIns="0" rtlCol="0" anchor="t">
            <a:spAutoFit/>
          </a:bodyPr>
          <a:lstStyle/>
          <a:p>
            <a:pPr algn="l">
              <a:lnSpc>
                <a:spcPts val="3099"/>
              </a:lnSpc>
            </a:pPr>
            <a:r>
              <a:rPr lang="en-US" sz="2499">
                <a:solidFill>
                  <a:srgbClr val="FFFFFF"/>
                </a:solidFill>
                <a:latin typeface="Garet"/>
                <a:ea typeface="Garet"/>
                <a:cs typeface="Garet"/>
                <a:sym typeface="Garet"/>
              </a:rPr>
              <a:t>Group - 7</a:t>
            </a:r>
          </a:p>
          <a:p>
            <a:pPr algn="l">
              <a:lnSpc>
                <a:spcPts val="2728"/>
              </a:lnSpc>
            </a:pPr>
            <a:r>
              <a:rPr lang="en-US" sz="2200">
                <a:solidFill>
                  <a:srgbClr val="FFFFFF"/>
                </a:solidFill>
                <a:latin typeface="Garet"/>
                <a:ea typeface="Garet"/>
                <a:cs typeface="Garet"/>
                <a:sym typeface="Garet"/>
              </a:rPr>
              <a:t>Bhoomi Parikh </a:t>
            </a:r>
          </a:p>
          <a:p>
            <a:pPr algn="l">
              <a:lnSpc>
                <a:spcPts val="2728"/>
              </a:lnSpc>
            </a:pPr>
            <a:r>
              <a:rPr lang="en-US" sz="2200">
                <a:solidFill>
                  <a:srgbClr val="FFFFFF"/>
                </a:solidFill>
                <a:latin typeface="Garet"/>
                <a:ea typeface="Garet"/>
                <a:cs typeface="Garet"/>
                <a:sym typeface="Garet"/>
              </a:rPr>
              <a:t>L. Sameera Velama </a:t>
            </a:r>
          </a:p>
          <a:p>
            <a:pPr algn="l">
              <a:lnSpc>
                <a:spcPts val="2728"/>
              </a:lnSpc>
            </a:pPr>
            <a:r>
              <a:rPr lang="en-US" sz="2200">
                <a:solidFill>
                  <a:srgbClr val="FFFFFF"/>
                </a:solidFill>
                <a:latin typeface="Garet"/>
                <a:ea typeface="Garet"/>
                <a:cs typeface="Garet"/>
                <a:sym typeface="Garet"/>
              </a:rPr>
              <a:t>Matiullah Mati </a:t>
            </a:r>
          </a:p>
          <a:p>
            <a:pPr algn="l">
              <a:lnSpc>
                <a:spcPts val="2728"/>
              </a:lnSpc>
            </a:pPr>
            <a:r>
              <a:rPr lang="en-US" sz="2200">
                <a:solidFill>
                  <a:srgbClr val="FFFFFF"/>
                </a:solidFill>
                <a:latin typeface="Garet"/>
                <a:ea typeface="Garet"/>
                <a:cs typeface="Garet"/>
                <a:sym typeface="Garet"/>
              </a:rPr>
              <a:t>Ramya P. Jandhyala </a:t>
            </a:r>
          </a:p>
          <a:p>
            <a:pPr algn="l">
              <a:lnSpc>
                <a:spcPts val="2728"/>
              </a:lnSpc>
            </a:pPr>
            <a:r>
              <a:rPr lang="en-US" sz="2200">
                <a:solidFill>
                  <a:srgbClr val="FFFFFF"/>
                </a:solidFill>
                <a:latin typeface="Garet"/>
                <a:ea typeface="Garet"/>
                <a:cs typeface="Garet"/>
                <a:sym typeface="Garet"/>
              </a:rPr>
              <a:t>Vikramaditya Devarakonda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8D6CD"/>
        </a:solidFill>
        <a:effectLst/>
      </p:bgPr>
    </p:bg>
    <p:spTree>
      <p:nvGrpSpPr>
        <p:cNvPr id="1" name=""/>
        <p:cNvGrpSpPr/>
        <p:nvPr/>
      </p:nvGrpSpPr>
      <p:grpSpPr>
        <a:xfrm>
          <a:off x="0" y="0"/>
          <a:ext cx="0" cy="0"/>
          <a:chOff x="0" y="0"/>
          <a:chExt cx="0" cy="0"/>
        </a:xfrm>
      </p:grpSpPr>
      <p:sp>
        <p:nvSpPr>
          <p:cNvPr id="2" name="TextBox 2"/>
          <p:cNvSpPr txBox="1"/>
          <p:nvPr/>
        </p:nvSpPr>
        <p:spPr>
          <a:xfrm>
            <a:off x="500791" y="1228725"/>
            <a:ext cx="16230600" cy="778510"/>
          </a:xfrm>
          <a:prstGeom prst="rect">
            <a:avLst/>
          </a:prstGeom>
        </p:spPr>
        <p:txBody>
          <a:bodyPr lIns="0" tIns="0" rIns="0" bIns="0" rtlCol="0" anchor="t">
            <a:spAutoFit/>
          </a:bodyPr>
          <a:lstStyle/>
          <a:p>
            <a:pPr algn="l">
              <a:lnSpc>
                <a:spcPts val="6439"/>
              </a:lnSpc>
              <a:spcBef>
                <a:spcPct val="0"/>
              </a:spcBef>
            </a:pPr>
            <a:r>
              <a:rPr lang="en-US" sz="4599" b="1" spc="1044">
                <a:solidFill>
                  <a:srgbClr val="2D3E96"/>
                </a:solidFill>
                <a:latin typeface="Garet Bold"/>
                <a:ea typeface="Garet Bold"/>
                <a:cs typeface="Garet Bold"/>
                <a:sym typeface="Garet Bold"/>
              </a:rPr>
              <a:t>PROJECT DESCRIPTION</a:t>
            </a:r>
          </a:p>
        </p:txBody>
      </p:sp>
      <p:sp>
        <p:nvSpPr>
          <p:cNvPr id="3" name="AutoShape 3"/>
          <p:cNvSpPr/>
          <p:nvPr/>
        </p:nvSpPr>
        <p:spPr>
          <a:xfrm flipV="1">
            <a:off x="-7108434" y="2444757"/>
            <a:ext cx="16230594" cy="38509"/>
          </a:xfrm>
          <a:prstGeom prst="line">
            <a:avLst/>
          </a:prstGeom>
          <a:ln w="9525" cap="flat">
            <a:solidFill>
              <a:srgbClr val="2D3E96"/>
            </a:solidFill>
            <a:prstDash val="solid"/>
            <a:headEnd type="none" w="sm" len="sm"/>
            <a:tailEnd type="none" w="sm" len="sm"/>
          </a:ln>
        </p:spPr>
        <p:txBody>
          <a:bodyPr/>
          <a:lstStyle/>
          <a:p>
            <a:endParaRPr lang="en-US"/>
          </a:p>
        </p:txBody>
      </p:sp>
      <p:sp>
        <p:nvSpPr>
          <p:cNvPr id="4" name="TextBox 4"/>
          <p:cNvSpPr txBox="1"/>
          <p:nvPr/>
        </p:nvSpPr>
        <p:spPr>
          <a:xfrm>
            <a:off x="6510533" y="4351315"/>
            <a:ext cx="3005118" cy="1181100"/>
          </a:xfrm>
          <a:prstGeom prst="rect">
            <a:avLst/>
          </a:prstGeom>
        </p:spPr>
        <p:txBody>
          <a:bodyPr lIns="0" tIns="0" rIns="0" bIns="0" rtlCol="0" anchor="t">
            <a:spAutoFit/>
          </a:bodyPr>
          <a:lstStyle/>
          <a:p>
            <a:pPr algn="l">
              <a:lnSpc>
                <a:spcPts val="3120"/>
              </a:lnSpc>
            </a:pPr>
            <a:r>
              <a:rPr lang="en-US" sz="2600">
                <a:solidFill>
                  <a:srgbClr val="2B2C30"/>
                </a:solidFill>
                <a:latin typeface="Garet"/>
                <a:ea typeface="Garet"/>
                <a:cs typeface="Garet"/>
                <a:sym typeface="Garet"/>
              </a:rPr>
              <a:t>Hospitalizations, fatalities and vacinations</a:t>
            </a:r>
          </a:p>
        </p:txBody>
      </p:sp>
      <p:sp>
        <p:nvSpPr>
          <p:cNvPr id="5" name="TextBox 5"/>
          <p:cNvSpPr txBox="1"/>
          <p:nvPr/>
        </p:nvSpPr>
        <p:spPr>
          <a:xfrm>
            <a:off x="472443" y="4351315"/>
            <a:ext cx="2785647" cy="2743200"/>
          </a:xfrm>
          <a:prstGeom prst="rect">
            <a:avLst/>
          </a:prstGeom>
        </p:spPr>
        <p:txBody>
          <a:bodyPr lIns="0" tIns="0" rIns="0" bIns="0" rtlCol="0" anchor="t">
            <a:spAutoFit/>
          </a:bodyPr>
          <a:lstStyle/>
          <a:p>
            <a:pPr algn="l">
              <a:lnSpc>
                <a:spcPts val="3120"/>
              </a:lnSpc>
            </a:pPr>
            <a:r>
              <a:rPr lang="en-US" sz="2600" i="1">
                <a:solidFill>
                  <a:srgbClr val="2B2C30"/>
                </a:solidFill>
                <a:latin typeface="Garet Italics"/>
                <a:ea typeface="Garet Italics"/>
                <a:cs typeface="Garet Italics"/>
                <a:sym typeface="Garet Italics"/>
              </a:rPr>
              <a:t>Explore the Corelation between different covid-19 metrics in the state of new york</a:t>
            </a:r>
          </a:p>
        </p:txBody>
      </p:sp>
      <p:sp>
        <p:nvSpPr>
          <p:cNvPr id="6" name="TextBox 6"/>
          <p:cNvSpPr txBox="1"/>
          <p:nvPr/>
        </p:nvSpPr>
        <p:spPr>
          <a:xfrm>
            <a:off x="3586588" y="4351315"/>
            <a:ext cx="2785647" cy="1181100"/>
          </a:xfrm>
          <a:prstGeom prst="rect">
            <a:avLst/>
          </a:prstGeom>
        </p:spPr>
        <p:txBody>
          <a:bodyPr lIns="0" tIns="0" rIns="0" bIns="0" rtlCol="0" anchor="t">
            <a:spAutoFit/>
          </a:bodyPr>
          <a:lstStyle/>
          <a:p>
            <a:pPr algn="l">
              <a:lnSpc>
                <a:spcPts val="3120"/>
              </a:lnSpc>
            </a:pPr>
            <a:r>
              <a:rPr lang="en-US" sz="2600" i="1">
                <a:solidFill>
                  <a:srgbClr val="2B2C30"/>
                </a:solidFill>
                <a:latin typeface="Garet Italics"/>
                <a:ea typeface="Garet Italics"/>
                <a:cs typeface="Garet Italics"/>
                <a:sym typeface="Garet Italics"/>
              </a:rPr>
              <a:t>New york state health department</a:t>
            </a:r>
          </a:p>
        </p:txBody>
      </p:sp>
      <p:sp>
        <p:nvSpPr>
          <p:cNvPr id="7" name="TextBox 7"/>
          <p:cNvSpPr txBox="1"/>
          <p:nvPr/>
        </p:nvSpPr>
        <p:spPr>
          <a:xfrm>
            <a:off x="9829977" y="4351315"/>
            <a:ext cx="2785647" cy="1571625"/>
          </a:xfrm>
          <a:prstGeom prst="rect">
            <a:avLst/>
          </a:prstGeom>
        </p:spPr>
        <p:txBody>
          <a:bodyPr lIns="0" tIns="0" rIns="0" bIns="0" rtlCol="0" anchor="t">
            <a:spAutoFit/>
          </a:bodyPr>
          <a:lstStyle/>
          <a:p>
            <a:pPr algn="l">
              <a:lnSpc>
                <a:spcPts val="3120"/>
              </a:lnSpc>
            </a:pPr>
            <a:r>
              <a:rPr lang="en-US" sz="2600">
                <a:solidFill>
                  <a:srgbClr val="2B2C30"/>
                </a:solidFill>
                <a:latin typeface="Garet"/>
                <a:ea typeface="Garet"/>
                <a:cs typeface="Garet"/>
                <a:sym typeface="Garet"/>
              </a:rPr>
              <a:t>Statistical methods were used to analyse the data </a:t>
            </a:r>
          </a:p>
        </p:txBody>
      </p:sp>
      <p:sp>
        <p:nvSpPr>
          <p:cNvPr id="8" name="TextBox 8"/>
          <p:cNvSpPr txBox="1"/>
          <p:nvPr/>
        </p:nvSpPr>
        <p:spPr>
          <a:xfrm>
            <a:off x="12835000" y="4351315"/>
            <a:ext cx="2004345" cy="790575"/>
          </a:xfrm>
          <a:prstGeom prst="rect">
            <a:avLst/>
          </a:prstGeom>
        </p:spPr>
        <p:txBody>
          <a:bodyPr lIns="0" tIns="0" rIns="0" bIns="0" rtlCol="0" anchor="t">
            <a:spAutoFit/>
          </a:bodyPr>
          <a:lstStyle/>
          <a:p>
            <a:pPr algn="l">
              <a:lnSpc>
                <a:spcPts val="3120"/>
              </a:lnSpc>
            </a:pPr>
            <a:r>
              <a:rPr lang="en-US" sz="2600" i="1">
                <a:solidFill>
                  <a:srgbClr val="2B2C30"/>
                </a:solidFill>
                <a:latin typeface="Garet Italics"/>
                <a:ea typeface="Garet Italics"/>
                <a:cs typeface="Garet Italics"/>
                <a:sym typeface="Garet Italics"/>
              </a:rPr>
              <a:t>5 Key hypothesis</a:t>
            </a:r>
          </a:p>
        </p:txBody>
      </p:sp>
      <p:grpSp>
        <p:nvGrpSpPr>
          <p:cNvPr id="9" name="Group 9"/>
          <p:cNvGrpSpPr/>
          <p:nvPr/>
        </p:nvGrpSpPr>
        <p:grpSpPr>
          <a:xfrm>
            <a:off x="3515265" y="3906860"/>
            <a:ext cx="142646" cy="14264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txBody>
            <a:bodyPr/>
            <a:lstStyle/>
            <a:p>
              <a:endParaRPr lang="en-US"/>
            </a:p>
          </p:txBody>
        </p:sp>
        <p:sp>
          <p:nvSpPr>
            <p:cNvPr id="11" name="TextBox 11"/>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12" name="Group 12"/>
          <p:cNvGrpSpPr/>
          <p:nvPr/>
        </p:nvGrpSpPr>
        <p:grpSpPr>
          <a:xfrm>
            <a:off x="6458261" y="3906860"/>
            <a:ext cx="142646" cy="14264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txBody>
            <a:bodyPr/>
            <a:lstStyle/>
            <a:p>
              <a:endParaRPr lang="en-US"/>
            </a:p>
          </p:txBody>
        </p:sp>
        <p:sp>
          <p:nvSpPr>
            <p:cNvPr id="14" name="TextBox 14"/>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15" name="Group 15"/>
          <p:cNvGrpSpPr/>
          <p:nvPr/>
        </p:nvGrpSpPr>
        <p:grpSpPr>
          <a:xfrm>
            <a:off x="9787229" y="3906860"/>
            <a:ext cx="142646" cy="14264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txBody>
            <a:bodyPr/>
            <a:lstStyle/>
            <a:p>
              <a:endParaRPr lang="en-US"/>
            </a:p>
          </p:txBody>
        </p:sp>
        <p:sp>
          <p:nvSpPr>
            <p:cNvPr id="17" name="TextBox 17"/>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18" name="Group 18"/>
          <p:cNvGrpSpPr/>
          <p:nvPr/>
        </p:nvGrpSpPr>
        <p:grpSpPr>
          <a:xfrm>
            <a:off x="12835000" y="3906860"/>
            <a:ext cx="142646" cy="14264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txBody>
            <a:bodyPr/>
            <a:lstStyle/>
            <a:p>
              <a:endParaRPr lang="en-US"/>
            </a:p>
          </p:txBody>
        </p:sp>
        <p:sp>
          <p:nvSpPr>
            <p:cNvPr id="20" name="TextBox 20"/>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sp>
        <p:nvSpPr>
          <p:cNvPr id="21" name="AutoShape 21"/>
          <p:cNvSpPr/>
          <p:nvPr/>
        </p:nvSpPr>
        <p:spPr>
          <a:xfrm>
            <a:off x="677389" y="3973284"/>
            <a:ext cx="17610608" cy="9798"/>
          </a:xfrm>
          <a:prstGeom prst="line">
            <a:avLst/>
          </a:prstGeom>
          <a:ln w="9525" cap="flat">
            <a:solidFill>
              <a:srgbClr val="2B2C30"/>
            </a:solidFill>
            <a:prstDash val="solid"/>
            <a:headEnd type="none" w="sm" len="sm"/>
            <a:tailEnd type="none" w="sm" len="sm"/>
          </a:ln>
        </p:spPr>
        <p:txBody>
          <a:bodyPr/>
          <a:lstStyle/>
          <a:p>
            <a:endParaRPr lang="en-US"/>
          </a:p>
        </p:txBody>
      </p:sp>
      <p:grpSp>
        <p:nvGrpSpPr>
          <p:cNvPr id="22" name="Group 22"/>
          <p:cNvGrpSpPr/>
          <p:nvPr/>
        </p:nvGrpSpPr>
        <p:grpSpPr>
          <a:xfrm>
            <a:off x="15153670" y="3906860"/>
            <a:ext cx="142646" cy="14264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txBody>
            <a:bodyPr/>
            <a:lstStyle/>
            <a:p>
              <a:endParaRPr lang="en-US"/>
            </a:p>
          </p:txBody>
        </p:sp>
        <p:sp>
          <p:nvSpPr>
            <p:cNvPr id="24" name="TextBox 24"/>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sp>
        <p:nvSpPr>
          <p:cNvPr id="25" name="TextBox 25"/>
          <p:cNvSpPr txBox="1"/>
          <p:nvPr/>
        </p:nvSpPr>
        <p:spPr>
          <a:xfrm>
            <a:off x="15153670" y="4351315"/>
            <a:ext cx="2785647" cy="1571625"/>
          </a:xfrm>
          <a:prstGeom prst="rect">
            <a:avLst/>
          </a:prstGeom>
        </p:spPr>
        <p:txBody>
          <a:bodyPr lIns="0" tIns="0" rIns="0" bIns="0" rtlCol="0" anchor="t">
            <a:spAutoFit/>
          </a:bodyPr>
          <a:lstStyle/>
          <a:p>
            <a:pPr algn="l">
              <a:lnSpc>
                <a:spcPts val="3120"/>
              </a:lnSpc>
            </a:pPr>
            <a:r>
              <a:rPr lang="en-US" sz="2600" i="1">
                <a:solidFill>
                  <a:srgbClr val="2B2C30"/>
                </a:solidFill>
                <a:latin typeface="Garet Italics"/>
                <a:ea typeface="Garet Italics"/>
                <a:cs typeface="Garet Italics"/>
                <a:sym typeface="Garet Italics"/>
              </a:rPr>
              <a:t>Valuable insights on the impact of covid-19</a:t>
            </a:r>
          </a:p>
        </p:txBody>
      </p:sp>
      <p:grpSp>
        <p:nvGrpSpPr>
          <p:cNvPr id="26" name="Group 26"/>
          <p:cNvGrpSpPr/>
          <p:nvPr/>
        </p:nvGrpSpPr>
        <p:grpSpPr>
          <a:xfrm>
            <a:off x="667864" y="3911759"/>
            <a:ext cx="142646" cy="14264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txBody>
            <a:bodyPr/>
            <a:lstStyle/>
            <a:p>
              <a:endParaRPr lang="en-US"/>
            </a:p>
          </p:txBody>
        </p:sp>
        <p:sp>
          <p:nvSpPr>
            <p:cNvPr id="28" name="TextBox 28"/>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8D6CD"/>
        </a:solidFill>
        <a:effectLst/>
      </p:bgPr>
    </p:bg>
    <p:spTree>
      <p:nvGrpSpPr>
        <p:cNvPr id="1" name=""/>
        <p:cNvGrpSpPr/>
        <p:nvPr/>
      </p:nvGrpSpPr>
      <p:grpSpPr>
        <a:xfrm>
          <a:off x="0" y="0"/>
          <a:ext cx="0" cy="0"/>
          <a:chOff x="0" y="0"/>
          <a:chExt cx="0" cy="0"/>
        </a:xfrm>
      </p:grpSpPr>
      <p:sp>
        <p:nvSpPr>
          <p:cNvPr id="2" name="AutoShape 2"/>
          <p:cNvSpPr/>
          <p:nvPr/>
        </p:nvSpPr>
        <p:spPr>
          <a:xfrm>
            <a:off x="-208511" y="1543665"/>
            <a:ext cx="6056032" cy="0"/>
          </a:xfrm>
          <a:prstGeom prst="line">
            <a:avLst/>
          </a:prstGeom>
          <a:ln w="47625" cap="flat">
            <a:solidFill>
              <a:srgbClr val="2D3E96"/>
            </a:solidFill>
            <a:prstDash val="solid"/>
            <a:headEnd type="none" w="sm" len="sm"/>
            <a:tailEnd type="none" w="sm" len="sm"/>
          </a:ln>
        </p:spPr>
        <p:txBody>
          <a:bodyPr/>
          <a:lstStyle/>
          <a:p>
            <a:endParaRPr lang="en-US"/>
          </a:p>
        </p:txBody>
      </p:sp>
      <p:sp>
        <p:nvSpPr>
          <p:cNvPr id="3" name="Freeform 3"/>
          <p:cNvSpPr/>
          <p:nvPr/>
        </p:nvSpPr>
        <p:spPr>
          <a:xfrm>
            <a:off x="5105400" y="1855496"/>
            <a:ext cx="13182600" cy="8088600"/>
          </a:xfrm>
          <a:custGeom>
            <a:avLst/>
            <a:gdLst/>
            <a:ahLst/>
            <a:cxnLst/>
            <a:rect l="l" t="t" r="r" b="b"/>
            <a:pathLst>
              <a:path w="12708963" h="6470202">
                <a:moveTo>
                  <a:pt x="0" y="0"/>
                </a:moveTo>
                <a:lnTo>
                  <a:pt x="12708963" y="0"/>
                </a:lnTo>
                <a:lnTo>
                  <a:pt x="12708963" y="6470201"/>
                </a:lnTo>
                <a:lnTo>
                  <a:pt x="0" y="6470201"/>
                </a:lnTo>
                <a:lnTo>
                  <a:pt x="0" y="0"/>
                </a:lnTo>
                <a:close/>
              </a:path>
            </a:pathLst>
          </a:custGeom>
          <a:blipFill>
            <a:blip r:embed="rId2"/>
            <a:stretch>
              <a:fillRect b="-421"/>
            </a:stretch>
          </a:blipFill>
        </p:spPr>
        <p:txBody>
          <a:bodyPr/>
          <a:lstStyle/>
          <a:p>
            <a:endParaRPr lang="en-US"/>
          </a:p>
        </p:txBody>
      </p:sp>
      <p:sp>
        <p:nvSpPr>
          <p:cNvPr id="4" name="TextBox 4"/>
          <p:cNvSpPr txBox="1"/>
          <p:nvPr/>
        </p:nvSpPr>
        <p:spPr>
          <a:xfrm>
            <a:off x="76200" y="2091352"/>
            <a:ext cx="4793103" cy="5486400"/>
          </a:xfrm>
          <a:prstGeom prst="rect">
            <a:avLst/>
          </a:prstGeom>
        </p:spPr>
        <p:txBody>
          <a:bodyPr lIns="0" tIns="0" rIns="0" bIns="0" rtlCol="0" anchor="t">
            <a:spAutoFit/>
          </a:bodyPr>
          <a:lstStyle/>
          <a:p>
            <a:pPr marL="496571" lvl="1" indent="-248285" algn="l">
              <a:lnSpc>
                <a:spcPts val="2760"/>
              </a:lnSpc>
              <a:buFont typeface="Arial"/>
              <a:buChar char="•"/>
            </a:pPr>
            <a:r>
              <a:rPr lang="en-US" sz="2300">
                <a:solidFill>
                  <a:srgbClr val="000000"/>
                </a:solidFill>
                <a:latin typeface="Garet"/>
                <a:ea typeface="Garet"/>
                <a:cs typeface="Garet"/>
                <a:sym typeface="Garet"/>
              </a:rPr>
              <a:t>Covid patients aged 65+ are more likely to experience hospitalization and fatalities than patients in other age groups.</a:t>
            </a:r>
          </a:p>
          <a:p>
            <a:pPr algn="l">
              <a:lnSpc>
                <a:spcPts val="2760"/>
              </a:lnSpc>
            </a:pPr>
            <a:endParaRPr lang="en-US" sz="2300">
              <a:solidFill>
                <a:srgbClr val="000000"/>
              </a:solidFill>
              <a:latin typeface="Garet"/>
              <a:ea typeface="Garet"/>
              <a:cs typeface="Garet"/>
              <a:sym typeface="Garet"/>
            </a:endParaRPr>
          </a:p>
          <a:p>
            <a:pPr marL="496571" lvl="1" indent="-248285" algn="l">
              <a:lnSpc>
                <a:spcPts val="2760"/>
              </a:lnSpc>
              <a:buFont typeface="Arial"/>
              <a:buChar char="•"/>
            </a:pPr>
            <a:r>
              <a:rPr lang="en-US" sz="2300">
                <a:solidFill>
                  <a:srgbClr val="000000"/>
                </a:solidFill>
                <a:latin typeface="Garet"/>
                <a:ea typeface="Garet"/>
                <a:cs typeface="Garet"/>
                <a:sym typeface="Garet"/>
              </a:rPr>
              <a:t>Conclusion: The visualizations indicate that COVID-19 patients aged 65 years and above experienced the highest rates of hospitalization and fatalities, providing empirical evidence to support the hypothesis.</a:t>
            </a:r>
          </a:p>
          <a:p>
            <a:pPr algn="l">
              <a:lnSpc>
                <a:spcPts val="2760"/>
              </a:lnSpc>
              <a:spcBef>
                <a:spcPct val="0"/>
              </a:spcBef>
            </a:pPr>
            <a:endParaRPr lang="en-US" sz="2300">
              <a:solidFill>
                <a:srgbClr val="000000"/>
              </a:solidFill>
              <a:latin typeface="Garet"/>
              <a:ea typeface="Garet"/>
              <a:cs typeface="Garet"/>
              <a:sym typeface="Garet"/>
            </a:endParaRPr>
          </a:p>
        </p:txBody>
      </p:sp>
      <p:sp>
        <p:nvSpPr>
          <p:cNvPr id="5" name="TextBox 5"/>
          <p:cNvSpPr txBox="1"/>
          <p:nvPr/>
        </p:nvSpPr>
        <p:spPr>
          <a:xfrm>
            <a:off x="200025" y="427017"/>
            <a:ext cx="16230600" cy="778510"/>
          </a:xfrm>
          <a:prstGeom prst="rect">
            <a:avLst/>
          </a:prstGeom>
        </p:spPr>
        <p:txBody>
          <a:bodyPr lIns="0" tIns="0" rIns="0" bIns="0" rtlCol="0" anchor="t">
            <a:spAutoFit/>
          </a:bodyPr>
          <a:lstStyle/>
          <a:p>
            <a:pPr algn="l">
              <a:lnSpc>
                <a:spcPts val="6439"/>
              </a:lnSpc>
              <a:spcBef>
                <a:spcPct val="0"/>
              </a:spcBef>
            </a:pPr>
            <a:r>
              <a:rPr lang="en-US" sz="4599" b="1" spc="1044">
                <a:solidFill>
                  <a:srgbClr val="2D3E96"/>
                </a:solidFill>
                <a:latin typeface="Garet Bold"/>
                <a:ea typeface="Garet Bold"/>
                <a:cs typeface="Garet Bold"/>
                <a:sym typeface="Garet Bold"/>
              </a:rPr>
              <a:t>HYPOTHESIS 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8D6CD"/>
        </a:solidFill>
        <a:effectLst/>
      </p:bgPr>
    </p:bg>
    <p:spTree>
      <p:nvGrpSpPr>
        <p:cNvPr id="1" name=""/>
        <p:cNvGrpSpPr/>
        <p:nvPr/>
      </p:nvGrpSpPr>
      <p:grpSpPr>
        <a:xfrm>
          <a:off x="0" y="0"/>
          <a:ext cx="0" cy="0"/>
          <a:chOff x="0" y="0"/>
          <a:chExt cx="0" cy="0"/>
        </a:xfrm>
      </p:grpSpPr>
      <p:sp>
        <p:nvSpPr>
          <p:cNvPr id="2" name="AutoShape 2"/>
          <p:cNvSpPr/>
          <p:nvPr/>
        </p:nvSpPr>
        <p:spPr>
          <a:xfrm>
            <a:off x="-416859" y="1463992"/>
            <a:ext cx="6056032" cy="0"/>
          </a:xfrm>
          <a:prstGeom prst="line">
            <a:avLst/>
          </a:prstGeom>
          <a:ln w="47625" cap="flat">
            <a:solidFill>
              <a:srgbClr val="2D3E96"/>
            </a:solidFill>
            <a:prstDash val="solid"/>
            <a:headEnd type="none" w="sm" len="sm"/>
            <a:tailEnd type="none" w="sm" len="sm"/>
          </a:ln>
        </p:spPr>
        <p:txBody>
          <a:bodyPr/>
          <a:lstStyle/>
          <a:p>
            <a:endParaRPr lang="en-US"/>
          </a:p>
        </p:txBody>
      </p:sp>
      <p:sp>
        <p:nvSpPr>
          <p:cNvPr id="3" name="Freeform 3"/>
          <p:cNvSpPr/>
          <p:nvPr/>
        </p:nvSpPr>
        <p:spPr>
          <a:xfrm>
            <a:off x="5639172" y="1930253"/>
            <a:ext cx="12648827" cy="7328047"/>
          </a:xfrm>
          <a:custGeom>
            <a:avLst/>
            <a:gdLst/>
            <a:ahLst/>
            <a:cxnLst/>
            <a:rect l="l" t="t" r="r" b="b"/>
            <a:pathLst>
              <a:path w="12291410" h="6299347">
                <a:moveTo>
                  <a:pt x="0" y="0"/>
                </a:moveTo>
                <a:lnTo>
                  <a:pt x="12291410" y="0"/>
                </a:lnTo>
                <a:lnTo>
                  <a:pt x="12291410" y="6299347"/>
                </a:lnTo>
                <a:lnTo>
                  <a:pt x="0" y="6299347"/>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28575" y="2057400"/>
            <a:ext cx="5315392" cy="6515100"/>
          </a:xfrm>
          <a:prstGeom prst="rect">
            <a:avLst/>
          </a:prstGeom>
        </p:spPr>
        <p:txBody>
          <a:bodyPr lIns="0" tIns="0" rIns="0" bIns="0" rtlCol="0" anchor="t">
            <a:spAutoFit/>
          </a:bodyPr>
          <a:lstStyle/>
          <a:p>
            <a:pPr marL="496571" lvl="1" indent="-248285" algn="l">
              <a:lnSpc>
                <a:spcPts val="2760"/>
              </a:lnSpc>
              <a:buFont typeface="Arial"/>
              <a:buChar char="•"/>
            </a:pPr>
            <a:r>
              <a:rPr lang="en-US" sz="2300">
                <a:solidFill>
                  <a:srgbClr val="000000"/>
                </a:solidFill>
                <a:latin typeface="Garet"/>
                <a:ea typeface="Garet"/>
                <a:cs typeface="Garet"/>
                <a:sym typeface="Garet"/>
              </a:rPr>
              <a:t>There is a correlation between the total number of COVID-19 vaccination doses administered and the number of newly occupied staffed ICU beds</a:t>
            </a:r>
          </a:p>
          <a:p>
            <a:pPr algn="l">
              <a:lnSpc>
                <a:spcPts val="2760"/>
              </a:lnSpc>
            </a:pPr>
            <a:endParaRPr lang="en-US" sz="2300">
              <a:solidFill>
                <a:srgbClr val="000000"/>
              </a:solidFill>
              <a:latin typeface="Garet"/>
              <a:ea typeface="Garet"/>
              <a:cs typeface="Garet"/>
              <a:sym typeface="Garet"/>
            </a:endParaRPr>
          </a:p>
          <a:p>
            <a:pPr marL="496571" lvl="1" indent="-248285" algn="l">
              <a:lnSpc>
                <a:spcPts val="2760"/>
              </a:lnSpc>
              <a:buFont typeface="Arial"/>
              <a:buChar char="•"/>
            </a:pPr>
            <a:r>
              <a:rPr lang="en-US" sz="2300">
                <a:solidFill>
                  <a:srgbClr val="000000"/>
                </a:solidFill>
                <a:latin typeface="Garet"/>
                <a:ea typeface="Garet"/>
                <a:cs typeface="Garet"/>
                <a:sym typeface="Garet"/>
              </a:rPr>
              <a:t>Conclusion: The visualization indicates a correlation between the cumulative number of COVID-19 vaccination doses administered and the number of newly occupied staffed ICU beds in the Queens county. Specifically, areas with higher vaccination rates tend to have lower numbers of newly occupied ICU beds due to COVID-19</a:t>
            </a:r>
          </a:p>
        </p:txBody>
      </p:sp>
      <p:sp>
        <p:nvSpPr>
          <p:cNvPr id="5" name="TextBox 5"/>
          <p:cNvSpPr txBox="1"/>
          <p:nvPr/>
        </p:nvSpPr>
        <p:spPr>
          <a:xfrm>
            <a:off x="243616" y="434657"/>
            <a:ext cx="16230600" cy="778510"/>
          </a:xfrm>
          <a:prstGeom prst="rect">
            <a:avLst/>
          </a:prstGeom>
        </p:spPr>
        <p:txBody>
          <a:bodyPr lIns="0" tIns="0" rIns="0" bIns="0" rtlCol="0" anchor="t">
            <a:spAutoFit/>
          </a:bodyPr>
          <a:lstStyle/>
          <a:p>
            <a:pPr algn="l">
              <a:lnSpc>
                <a:spcPts val="6439"/>
              </a:lnSpc>
              <a:spcBef>
                <a:spcPct val="0"/>
              </a:spcBef>
            </a:pPr>
            <a:r>
              <a:rPr lang="en-US" sz="4599" b="1" spc="1044">
                <a:solidFill>
                  <a:srgbClr val="2D3E96"/>
                </a:solidFill>
                <a:latin typeface="Garet Bold"/>
                <a:ea typeface="Garet Bold"/>
                <a:cs typeface="Garet Bold"/>
                <a:sym typeface="Garet Bold"/>
              </a:rPr>
              <a:t>HYPOTHESIS 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8D6CD"/>
        </a:solidFill>
        <a:effectLst/>
      </p:bgPr>
    </p:bg>
    <p:spTree>
      <p:nvGrpSpPr>
        <p:cNvPr id="1" name=""/>
        <p:cNvGrpSpPr/>
        <p:nvPr/>
      </p:nvGrpSpPr>
      <p:grpSpPr>
        <a:xfrm>
          <a:off x="0" y="0"/>
          <a:ext cx="0" cy="0"/>
          <a:chOff x="0" y="0"/>
          <a:chExt cx="0" cy="0"/>
        </a:xfrm>
      </p:grpSpPr>
      <p:sp>
        <p:nvSpPr>
          <p:cNvPr id="2" name="AutoShape 2"/>
          <p:cNvSpPr/>
          <p:nvPr/>
        </p:nvSpPr>
        <p:spPr>
          <a:xfrm>
            <a:off x="0" y="1426326"/>
            <a:ext cx="5587087" cy="0"/>
          </a:xfrm>
          <a:prstGeom prst="line">
            <a:avLst/>
          </a:prstGeom>
          <a:ln w="47625" cap="flat">
            <a:solidFill>
              <a:srgbClr val="2D3E96"/>
            </a:solidFill>
            <a:prstDash val="solid"/>
            <a:headEnd type="none" w="sm" len="sm"/>
            <a:tailEnd type="none" w="sm" len="sm"/>
          </a:ln>
        </p:spPr>
        <p:txBody>
          <a:bodyPr/>
          <a:lstStyle/>
          <a:p>
            <a:endParaRPr lang="en-US"/>
          </a:p>
        </p:txBody>
      </p:sp>
      <p:sp>
        <p:nvSpPr>
          <p:cNvPr id="3" name="Freeform 3"/>
          <p:cNvSpPr/>
          <p:nvPr/>
        </p:nvSpPr>
        <p:spPr>
          <a:xfrm>
            <a:off x="5911690" y="2018338"/>
            <a:ext cx="12376309" cy="7316162"/>
          </a:xfrm>
          <a:custGeom>
            <a:avLst/>
            <a:gdLst/>
            <a:ahLst/>
            <a:cxnLst/>
            <a:rect l="l" t="t" r="r" b="b"/>
            <a:pathLst>
              <a:path w="12234558" h="6270211">
                <a:moveTo>
                  <a:pt x="0" y="0"/>
                </a:moveTo>
                <a:lnTo>
                  <a:pt x="12234558" y="0"/>
                </a:lnTo>
                <a:lnTo>
                  <a:pt x="12234558" y="6270211"/>
                </a:lnTo>
                <a:lnTo>
                  <a:pt x="0" y="6270211"/>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47869" y="2018338"/>
            <a:ext cx="5315392" cy="5486400"/>
          </a:xfrm>
          <a:prstGeom prst="rect">
            <a:avLst/>
          </a:prstGeom>
        </p:spPr>
        <p:txBody>
          <a:bodyPr lIns="0" tIns="0" rIns="0" bIns="0" rtlCol="0" anchor="t">
            <a:spAutoFit/>
          </a:bodyPr>
          <a:lstStyle/>
          <a:p>
            <a:pPr marL="496571" lvl="1" indent="-248285" algn="l">
              <a:lnSpc>
                <a:spcPts val="2760"/>
              </a:lnSpc>
              <a:buFont typeface="Arial"/>
              <a:buChar char="•"/>
            </a:pPr>
            <a:r>
              <a:rPr lang="en-US" sz="2300">
                <a:solidFill>
                  <a:srgbClr val="000000"/>
                </a:solidFill>
                <a:latin typeface="Garet"/>
                <a:ea typeface="Garet"/>
                <a:cs typeface="Garet"/>
                <a:sym typeface="Garet"/>
              </a:rPr>
              <a:t>There is a positive correlation between the number of COVID-19 positive cases and the number of fatalities in a county in New York State.</a:t>
            </a:r>
          </a:p>
          <a:p>
            <a:pPr algn="l">
              <a:lnSpc>
                <a:spcPts val="2760"/>
              </a:lnSpc>
            </a:pPr>
            <a:endParaRPr lang="en-US" sz="2300">
              <a:solidFill>
                <a:srgbClr val="000000"/>
              </a:solidFill>
              <a:latin typeface="Garet"/>
              <a:ea typeface="Garet"/>
              <a:cs typeface="Garet"/>
              <a:sym typeface="Garet"/>
            </a:endParaRPr>
          </a:p>
          <a:p>
            <a:pPr marL="496571" lvl="1" indent="-248285" algn="l">
              <a:lnSpc>
                <a:spcPts val="2760"/>
              </a:lnSpc>
              <a:buFont typeface="Arial"/>
              <a:buChar char="•"/>
            </a:pPr>
            <a:r>
              <a:rPr lang="en-US" sz="2300">
                <a:solidFill>
                  <a:srgbClr val="000000"/>
                </a:solidFill>
                <a:latin typeface="Garet"/>
                <a:ea typeface="Garet"/>
                <a:cs typeface="Garet"/>
                <a:sym typeface="Garet"/>
              </a:rPr>
              <a:t>Conclusion: There is indeed a positive correlation between the number of COVID-19 positive cases and the number of fatalities in a county in New York State. This implies that areas with a higher number of positive cases are more likely to experience a higher number of fatalities due to COVID-19</a:t>
            </a:r>
          </a:p>
        </p:txBody>
      </p:sp>
      <p:sp>
        <p:nvSpPr>
          <p:cNvPr id="5" name="TextBox 5"/>
          <p:cNvSpPr txBox="1"/>
          <p:nvPr/>
        </p:nvSpPr>
        <p:spPr>
          <a:xfrm>
            <a:off x="262169" y="360604"/>
            <a:ext cx="16230600" cy="778510"/>
          </a:xfrm>
          <a:prstGeom prst="rect">
            <a:avLst/>
          </a:prstGeom>
        </p:spPr>
        <p:txBody>
          <a:bodyPr lIns="0" tIns="0" rIns="0" bIns="0" rtlCol="0" anchor="t">
            <a:spAutoFit/>
          </a:bodyPr>
          <a:lstStyle/>
          <a:p>
            <a:pPr algn="l">
              <a:lnSpc>
                <a:spcPts val="6439"/>
              </a:lnSpc>
              <a:spcBef>
                <a:spcPct val="0"/>
              </a:spcBef>
            </a:pPr>
            <a:r>
              <a:rPr lang="en-US" sz="4599" b="1" spc="1044">
                <a:solidFill>
                  <a:srgbClr val="2D3E96"/>
                </a:solidFill>
                <a:latin typeface="Garet Bold"/>
                <a:ea typeface="Garet Bold"/>
                <a:cs typeface="Garet Bold"/>
                <a:sym typeface="Garet Bold"/>
              </a:rPr>
              <a:t>HYPOTHESIS 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8D6CD"/>
        </a:solidFill>
        <a:effectLst/>
      </p:bgPr>
    </p:bg>
    <p:spTree>
      <p:nvGrpSpPr>
        <p:cNvPr id="1" name=""/>
        <p:cNvGrpSpPr/>
        <p:nvPr/>
      </p:nvGrpSpPr>
      <p:grpSpPr>
        <a:xfrm>
          <a:off x="0" y="0"/>
          <a:ext cx="0" cy="0"/>
          <a:chOff x="0" y="0"/>
          <a:chExt cx="0" cy="0"/>
        </a:xfrm>
      </p:grpSpPr>
      <p:sp>
        <p:nvSpPr>
          <p:cNvPr id="2" name="AutoShape 2"/>
          <p:cNvSpPr/>
          <p:nvPr/>
        </p:nvSpPr>
        <p:spPr>
          <a:xfrm>
            <a:off x="-358425" y="1312795"/>
            <a:ext cx="6056032" cy="0"/>
          </a:xfrm>
          <a:prstGeom prst="line">
            <a:avLst/>
          </a:prstGeom>
          <a:ln w="47625" cap="flat">
            <a:solidFill>
              <a:srgbClr val="2D3E96"/>
            </a:solidFill>
            <a:prstDash val="solid"/>
            <a:headEnd type="none" w="sm" len="sm"/>
            <a:tailEnd type="none" w="sm" len="sm"/>
          </a:ln>
        </p:spPr>
        <p:txBody>
          <a:bodyPr/>
          <a:lstStyle/>
          <a:p>
            <a:endParaRPr lang="en-US"/>
          </a:p>
        </p:txBody>
      </p:sp>
      <p:sp>
        <p:nvSpPr>
          <p:cNvPr id="3" name="Freeform 3"/>
          <p:cNvSpPr/>
          <p:nvPr/>
        </p:nvSpPr>
        <p:spPr>
          <a:xfrm>
            <a:off x="5697607" y="1890062"/>
            <a:ext cx="12590393" cy="7543798"/>
          </a:xfrm>
          <a:custGeom>
            <a:avLst/>
            <a:gdLst/>
            <a:ahLst/>
            <a:cxnLst/>
            <a:rect l="l" t="t" r="r" b="b"/>
            <a:pathLst>
              <a:path w="12184619" h="6259848">
                <a:moveTo>
                  <a:pt x="0" y="0"/>
                </a:moveTo>
                <a:lnTo>
                  <a:pt x="12184619" y="0"/>
                </a:lnTo>
                <a:lnTo>
                  <a:pt x="12184619" y="6259848"/>
                </a:lnTo>
                <a:lnTo>
                  <a:pt x="0" y="6259848"/>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81056" y="1890062"/>
            <a:ext cx="5315392" cy="7543800"/>
          </a:xfrm>
          <a:prstGeom prst="rect">
            <a:avLst/>
          </a:prstGeom>
        </p:spPr>
        <p:txBody>
          <a:bodyPr lIns="0" tIns="0" rIns="0" bIns="0" rtlCol="0" anchor="t">
            <a:spAutoFit/>
          </a:bodyPr>
          <a:lstStyle/>
          <a:p>
            <a:pPr marL="496571" lvl="1" indent="-248285" algn="l">
              <a:lnSpc>
                <a:spcPts val="2760"/>
              </a:lnSpc>
              <a:buFont typeface="Arial"/>
              <a:buChar char="•"/>
            </a:pPr>
            <a:r>
              <a:rPr lang="en-US" sz="2300">
                <a:solidFill>
                  <a:srgbClr val="000000"/>
                </a:solidFill>
                <a:latin typeface="Garet"/>
                <a:ea typeface="Garet"/>
                <a:cs typeface="Garet"/>
                <a:sym typeface="Garet"/>
              </a:rPr>
              <a:t>There exists a strong and significant correlation between the number of individuals who received their first dose of COVID-19 vaccination during a given quarter in a specific location and the number of newly admitted patients with COVID-19 in the subsequent quarter in the same location. </a:t>
            </a:r>
          </a:p>
          <a:p>
            <a:pPr algn="l">
              <a:lnSpc>
                <a:spcPts val="2760"/>
              </a:lnSpc>
            </a:pPr>
            <a:endParaRPr lang="en-US" sz="2300">
              <a:solidFill>
                <a:srgbClr val="000000"/>
              </a:solidFill>
              <a:latin typeface="Garet"/>
              <a:ea typeface="Garet"/>
              <a:cs typeface="Garet"/>
              <a:sym typeface="Garet"/>
            </a:endParaRPr>
          </a:p>
          <a:p>
            <a:pPr marL="496571" lvl="1" indent="-248285" algn="l">
              <a:lnSpc>
                <a:spcPts val="2760"/>
              </a:lnSpc>
              <a:buFont typeface="Arial"/>
              <a:buChar char="•"/>
            </a:pPr>
            <a:r>
              <a:rPr lang="en-US" sz="2300">
                <a:solidFill>
                  <a:srgbClr val="000000"/>
                </a:solidFill>
                <a:latin typeface="Garet"/>
                <a:ea typeface="Garet"/>
                <a:cs typeface="Garet"/>
                <a:sym typeface="Garet"/>
              </a:rPr>
              <a:t>Conclusion: There is no strong and significant correlation between the number of individuals who received their first dose of COVID-19 vaccination in a specific location during a given quarter and the number of newly admitted COVID-19 patients in the same location during the subsequent quarter. </a:t>
            </a:r>
          </a:p>
        </p:txBody>
      </p:sp>
      <p:sp>
        <p:nvSpPr>
          <p:cNvPr id="5" name="TextBox 5"/>
          <p:cNvSpPr txBox="1"/>
          <p:nvPr/>
        </p:nvSpPr>
        <p:spPr>
          <a:xfrm>
            <a:off x="415066" y="343785"/>
            <a:ext cx="16230600" cy="778510"/>
          </a:xfrm>
          <a:prstGeom prst="rect">
            <a:avLst/>
          </a:prstGeom>
        </p:spPr>
        <p:txBody>
          <a:bodyPr lIns="0" tIns="0" rIns="0" bIns="0" rtlCol="0" anchor="t">
            <a:spAutoFit/>
          </a:bodyPr>
          <a:lstStyle/>
          <a:p>
            <a:pPr algn="l">
              <a:lnSpc>
                <a:spcPts val="6439"/>
              </a:lnSpc>
              <a:spcBef>
                <a:spcPct val="0"/>
              </a:spcBef>
            </a:pPr>
            <a:r>
              <a:rPr lang="en-US" sz="4599" b="1" spc="1044">
                <a:solidFill>
                  <a:srgbClr val="2D3E96"/>
                </a:solidFill>
                <a:latin typeface="Garet Bold"/>
                <a:ea typeface="Garet Bold"/>
                <a:cs typeface="Garet Bold"/>
                <a:sym typeface="Garet Bold"/>
              </a:rPr>
              <a:t>HYPOTHESIS 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8D6CD"/>
        </a:solidFill>
        <a:effectLst/>
      </p:bgPr>
    </p:bg>
    <p:spTree>
      <p:nvGrpSpPr>
        <p:cNvPr id="1" name=""/>
        <p:cNvGrpSpPr/>
        <p:nvPr/>
      </p:nvGrpSpPr>
      <p:grpSpPr>
        <a:xfrm>
          <a:off x="0" y="0"/>
          <a:ext cx="0" cy="0"/>
          <a:chOff x="0" y="0"/>
          <a:chExt cx="0" cy="0"/>
        </a:xfrm>
      </p:grpSpPr>
      <p:sp>
        <p:nvSpPr>
          <p:cNvPr id="2" name="AutoShape 2"/>
          <p:cNvSpPr/>
          <p:nvPr/>
        </p:nvSpPr>
        <p:spPr>
          <a:xfrm>
            <a:off x="-338728" y="1463992"/>
            <a:ext cx="6056032" cy="0"/>
          </a:xfrm>
          <a:prstGeom prst="line">
            <a:avLst/>
          </a:prstGeom>
          <a:ln w="47625" cap="flat">
            <a:solidFill>
              <a:srgbClr val="2D3E96"/>
            </a:solidFill>
            <a:prstDash val="solid"/>
            <a:headEnd type="none" w="sm" len="sm"/>
            <a:tailEnd type="none" w="sm" len="sm"/>
          </a:ln>
        </p:spPr>
        <p:txBody>
          <a:bodyPr/>
          <a:lstStyle/>
          <a:p>
            <a:endParaRPr lang="en-US"/>
          </a:p>
        </p:txBody>
      </p:sp>
      <p:sp>
        <p:nvSpPr>
          <p:cNvPr id="3" name="Freeform 3"/>
          <p:cNvSpPr/>
          <p:nvPr/>
        </p:nvSpPr>
        <p:spPr>
          <a:xfrm>
            <a:off x="5958041" y="2254616"/>
            <a:ext cx="12329959" cy="7308484"/>
          </a:xfrm>
          <a:custGeom>
            <a:avLst/>
            <a:gdLst/>
            <a:ahLst/>
            <a:cxnLst/>
            <a:rect l="l" t="t" r="r" b="b"/>
            <a:pathLst>
              <a:path w="11301259" h="5777769">
                <a:moveTo>
                  <a:pt x="0" y="0"/>
                </a:moveTo>
                <a:lnTo>
                  <a:pt x="11301259" y="0"/>
                </a:lnTo>
                <a:lnTo>
                  <a:pt x="11301259" y="5777768"/>
                </a:lnTo>
                <a:lnTo>
                  <a:pt x="0" y="5777768"/>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219802" y="1916106"/>
            <a:ext cx="5315392" cy="6858000"/>
          </a:xfrm>
          <a:prstGeom prst="rect">
            <a:avLst/>
          </a:prstGeom>
        </p:spPr>
        <p:txBody>
          <a:bodyPr lIns="0" tIns="0" rIns="0" bIns="0" rtlCol="0" anchor="t">
            <a:spAutoFit/>
          </a:bodyPr>
          <a:lstStyle/>
          <a:p>
            <a:pPr marL="496571" lvl="1" indent="-248285" algn="l">
              <a:lnSpc>
                <a:spcPts val="2760"/>
              </a:lnSpc>
              <a:buFont typeface="Arial"/>
              <a:buChar char="•"/>
            </a:pPr>
            <a:r>
              <a:rPr lang="en-US" sz="2300">
                <a:solidFill>
                  <a:srgbClr val="000000"/>
                </a:solidFill>
                <a:latin typeface="Garet"/>
                <a:ea typeface="Garet"/>
                <a:cs typeface="Garet"/>
                <a:sym typeface="Garet"/>
              </a:rPr>
              <a:t>There is a significant relationship between the number of staffed acute care beds in a healthcare facility and the number of patient discharges.</a:t>
            </a:r>
          </a:p>
          <a:p>
            <a:pPr algn="l">
              <a:lnSpc>
                <a:spcPts val="2760"/>
              </a:lnSpc>
            </a:pPr>
            <a:endParaRPr lang="en-US" sz="2300">
              <a:solidFill>
                <a:srgbClr val="000000"/>
              </a:solidFill>
              <a:latin typeface="Garet"/>
              <a:ea typeface="Garet"/>
              <a:cs typeface="Garet"/>
              <a:sym typeface="Garet"/>
            </a:endParaRPr>
          </a:p>
          <a:p>
            <a:pPr marL="496571" lvl="1" indent="-248285" algn="l">
              <a:lnSpc>
                <a:spcPts val="2760"/>
              </a:lnSpc>
              <a:buFont typeface="Arial"/>
              <a:buChar char="•"/>
            </a:pPr>
            <a:r>
              <a:rPr lang="en-US" sz="2300">
                <a:solidFill>
                  <a:srgbClr val="000000"/>
                </a:solidFill>
                <a:latin typeface="Garet"/>
                <a:ea typeface="Garet"/>
                <a:cs typeface="Garet"/>
                <a:sym typeface="Garet"/>
              </a:rPr>
              <a:t>Conclusion: There is a significant relationship between the number of staffed acute care beds in a healthcare facility and the number of patient discharges. The analysis suggests that facilities with more staffed beds can discharge more patients compared to those with fewer staffed beds, potentially due to their higher capacity to provide care. </a:t>
            </a:r>
          </a:p>
        </p:txBody>
      </p:sp>
      <p:sp>
        <p:nvSpPr>
          <p:cNvPr id="5" name="TextBox 5"/>
          <p:cNvSpPr txBox="1"/>
          <p:nvPr/>
        </p:nvSpPr>
        <p:spPr>
          <a:xfrm>
            <a:off x="367441" y="377507"/>
            <a:ext cx="16230600" cy="778510"/>
          </a:xfrm>
          <a:prstGeom prst="rect">
            <a:avLst/>
          </a:prstGeom>
        </p:spPr>
        <p:txBody>
          <a:bodyPr lIns="0" tIns="0" rIns="0" bIns="0" rtlCol="0" anchor="t">
            <a:spAutoFit/>
          </a:bodyPr>
          <a:lstStyle/>
          <a:p>
            <a:pPr algn="l">
              <a:lnSpc>
                <a:spcPts val="6439"/>
              </a:lnSpc>
              <a:spcBef>
                <a:spcPct val="0"/>
              </a:spcBef>
            </a:pPr>
            <a:r>
              <a:rPr lang="en-US" sz="4599" b="1" spc="1044">
                <a:solidFill>
                  <a:srgbClr val="2D3E96"/>
                </a:solidFill>
                <a:latin typeface="Garet Bold"/>
                <a:ea typeface="Garet Bold"/>
                <a:cs typeface="Garet Bold"/>
                <a:sym typeface="Garet Bold"/>
              </a:rPr>
              <a:t>HYPOTHESIS 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939" r="-24278" b="-55420"/>
            </a:stretch>
          </a:blipFill>
        </p:spPr>
        <p:txBody>
          <a:bodyPr/>
          <a:lstStyle/>
          <a:p>
            <a:endParaRPr lang="en-US"/>
          </a:p>
        </p:txBody>
      </p:sp>
      <p:sp>
        <p:nvSpPr>
          <p:cNvPr id="3" name="TextBox 3"/>
          <p:cNvSpPr txBox="1"/>
          <p:nvPr/>
        </p:nvSpPr>
        <p:spPr>
          <a:xfrm>
            <a:off x="2499717" y="3860773"/>
            <a:ext cx="13288566" cy="2600325"/>
          </a:xfrm>
          <a:prstGeom prst="rect">
            <a:avLst/>
          </a:prstGeom>
        </p:spPr>
        <p:txBody>
          <a:bodyPr lIns="0" tIns="0" rIns="0" bIns="0" rtlCol="0" anchor="t">
            <a:spAutoFit/>
          </a:bodyPr>
          <a:lstStyle/>
          <a:p>
            <a:pPr algn="ctr">
              <a:lnSpc>
                <a:spcPts val="20400"/>
              </a:lnSpc>
              <a:spcBef>
                <a:spcPct val="0"/>
              </a:spcBef>
            </a:pPr>
            <a:r>
              <a:rPr lang="en-US" sz="15000" b="1" i="1" dirty="0">
                <a:solidFill>
                  <a:srgbClr val="FFFFFF"/>
                </a:solidFill>
                <a:latin typeface="Garet Bold Italics"/>
                <a:ea typeface="Garet Bold Italics"/>
                <a:cs typeface="Garet Bold Italics"/>
                <a:sym typeface="Garet Bold Italics"/>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458</Words>
  <Application>Microsoft Office PowerPoint</Application>
  <PresentationFormat>Custom</PresentationFormat>
  <Paragraphs>35</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Garet Bold Italics</vt:lpstr>
      <vt:lpstr>Garet Bold</vt:lpstr>
      <vt:lpstr>Garet Italics</vt:lpstr>
      <vt:lpstr>Garet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evolution of Covid-19 in the state of new york - A visual timeline</dc:title>
  <cp:lastModifiedBy>Velama, Lakshmi Sameera</cp:lastModifiedBy>
  <cp:revision>2</cp:revision>
  <dcterms:created xsi:type="dcterms:W3CDTF">2006-08-16T00:00:00Z</dcterms:created>
  <dcterms:modified xsi:type="dcterms:W3CDTF">2024-11-12T01:45:26Z</dcterms:modified>
  <dc:identifier>DAGWDWFk_sw</dc:identifier>
</cp:coreProperties>
</file>